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52"/>
  </p:notesMasterIdLst>
  <p:handoutMasterIdLst>
    <p:handoutMasterId r:id="rId53"/>
  </p:handoutMasterIdLst>
  <p:sldIdLst>
    <p:sldId id="256" r:id="rId2"/>
    <p:sldId id="282" r:id="rId3"/>
    <p:sldId id="276" r:id="rId4"/>
    <p:sldId id="331" r:id="rId5"/>
    <p:sldId id="286" r:id="rId6"/>
    <p:sldId id="258" r:id="rId7"/>
    <p:sldId id="261" r:id="rId8"/>
    <p:sldId id="260" r:id="rId9"/>
    <p:sldId id="262" r:id="rId10"/>
    <p:sldId id="299" r:id="rId11"/>
    <p:sldId id="300" r:id="rId12"/>
    <p:sldId id="316" r:id="rId13"/>
    <p:sldId id="301" r:id="rId14"/>
    <p:sldId id="317" r:id="rId15"/>
    <p:sldId id="319" r:id="rId16"/>
    <p:sldId id="318" r:id="rId17"/>
    <p:sldId id="320" r:id="rId18"/>
    <p:sldId id="321" r:id="rId19"/>
    <p:sldId id="322" r:id="rId20"/>
    <p:sldId id="323" r:id="rId21"/>
    <p:sldId id="332" r:id="rId22"/>
    <p:sldId id="324" r:id="rId23"/>
    <p:sldId id="330" r:id="rId24"/>
    <p:sldId id="336" r:id="rId25"/>
    <p:sldId id="335" r:id="rId26"/>
    <p:sldId id="333" r:id="rId27"/>
    <p:sldId id="329" r:id="rId28"/>
    <p:sldId id="325" r:id="rId29"/>
    <p:sldId id="266" r:id="rId30"/>
    <p:sldId id="307" r:id="rId31"/>
    <p:sldId id="287" r:id="rId32"/>
    <p:sldId id="310" r:id="rId33"/>
    <p:sldId id="309" r:id="rId34"/>
    <p:sldId id="308" r:id="rId35"/>
    <p:sldId id="296" r:id="rId36"/>
    <p:sldId id="315" r:id="rId37"/>
    <p:sldId id="328" r:id="rId38"/>
    <p:sldId id="303" r:id="rId39"/>
    <p:sldId id="314" r:id="rId40"/>
    <p:sldId id="311" r:id="rId41"/>
    <p:sldId id="327" r:id="rId42"/>
    <p:sldId id="312" r:id="rId43"/>
    <p:sldId id="304" r:id="rId44"/>
    <p:sldId id="281" r:id="rId45"/>
    <p:sldId id="313" r:id="rId46"/>
    <p:sldId id="302" r:id="rId47"/>
    <p:sldId id="326" r:id="rId48"/>
    <p:sldId id="306" r:id="rId49"/>
    <p:sldId id="280" r:id="rId50"/>
    <p:sldId id="272" r:id="rId51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787" autoAdjust="0"/>
  </p:normalViewPr>
  <p:slideViewPr>
    <p:cSldViewPr>
      <p:cViewPr varScale="1">
        <p:scale>
          <a:sx n="85" d="100"/>
          <a:sy n="85" d="100"/>
        </p:scale>
        <p:origin x="115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6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93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FE5CB-9798-42C7-A4AE-333757B44D02}" type="datetimeFigureOut">
              <a:rPr lang="da-DK" smtClean="0"/>
              <a:t>05-08-2016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C0DF-0957-4B99-90A8-FF7772F0354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824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D130E-B3DC-42F0-BFAB-E21A886E4852}" type="datetimeFigureOut">
              <a:rPr lang="da-DK" smtClean="0"/>
              <a:t>05-08-2016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1868D-ED6E-438B-9262-4FE0C879542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9549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920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727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299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6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6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4711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7118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7973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875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765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7850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722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140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515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41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417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E7DA7-DC4A-4FE7-9941-5E8C5A9C4F7B}" type="datetimeFigureOut">
              <a:rPr lang="da-DK" smtClean="0"/>
              <a:pPr/>
              <a:t>05-08-2016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CB67C4-23D2-4B26-9A82-518E0E2DD792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76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7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rtinternationa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rtinternationa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youtu.be/-5h1M0uXB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tiwm2016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tm2016portuga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ku0rI0o6r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meo.com/66801606" TargetMode="External"/><Relationship Id="rId4" Type="http://schemas.openxmlformats.org/officeDocument/2006/relationships/hyperlink" Target="http://www.rtsw.se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rtbi90.co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m2017.nl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rtfestival.d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ematm2017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IRO møde Svendborg  2016 </a:t>
            </a:r>
          </a:p>
        </p:txBody>
      </p:sp>
      <p:pic>
        <p:nvPicPr>
          <p:cNvPr id="6" name="Picture 3" descr="RTI-Logo-(1.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12776"/>
            <a:ext cx="4824536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4333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b="1" dirty="0"/>
              <a:t>Workshop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15"/>
          <p:cNvSpPr txBox="1">
            <a:spLocks/>
          </p:cNvSpPr>
          <p:nvPr/>
        </p:nvSpPr>
        <p:spPr>
          <a:xfrm>
            <a:off x="609598" y="1988840"/>
            <a:ext cx="6347714" cy="4052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800" b="1" dirty="0"/>
              <a:t>Hvordan kommer jeg igang med at være IRO?</a:t>
            </a:r>
          </a:p>
          <a:p>
            <a:endParaRPr lang="da-DK" sz="2800" b="1" dirty="0"/>
          </a:p>
          <a:p>
            <a:r>
              <a:rPr lang="da-DK" sz="2800" b="1" dirty="0"/>
              <a:t>Hvilke værktøjer har jeg som IRO?</a:t>
            </a:r>
          </a:p>
          <a:p>
            <a:pPr lvl="1"/>
            <a:r>
              <a:rPr lang="da-DK" sz="2600" b="1" dirty="0"/>
              <a:t>RTD</a:t>
            </a:r>
          </a:p>
          <a:p>
            <a:pPr lvl="1"/>
            <a:r>
              <a:rPr lang="da-DK" sz="2600" b="1" dirty="0"/>
              <a:t>RTI</a:t>
            </a:r>
          </a:p>
          <a:p>
            <a:pPr lvl="1"/>
            <a:r>
              <a:rPr lang="da-DK" sz="2600" b="1" dirty="0"/>
              <a:t>Hvid bog</a:t>
            </a:r>
          </a:p>
          <a:p>
            <a:pPr lvl="1"/>
            <a:r>
              <a:rPr lang="da-DK" sz="2600" b="1" dirty="0"/>
              <a:t>Facebook</a:t>
            </a:r>
          </a:p>
          <a:p>
            <a:pPr marL="457200" lvl="1" indent="0">
              <a:buNone/>
            </a:pPr>
            <a:endParaRPr lang="da-DK" sz="2600" b="1" dirty="0"/>
          </a:p>
          <a:p>
            <a:r>
              <a:rPr lang="da-DK" sz="2800" b="1" dirty="0"/>
              <a:t>Hvem kan jeg spørge? </a:t>
            </a:r>
          </a:p>
          <a:p>
            <a:pPr marL="0" indent="0">
              <a:buNone/>
            </a:pPr>
            <a:endParaRPr lang="da-DK" b="1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878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15"/>
          <p:cNvSpPr txBox="1">
            <a:spLocks/>
          </p:cNvSpPr>
          <p:nvPr/>
        </p:nvSpPr>
        <p:spPr>
          <a:xfrm>
            <a:off x="609599" y="1428712"/>
            <a:ext cx="6347714" cy="4697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800" b="1" dirty="0"/>
              <a:t>Hvordan kommer jeg igang med at være IRO?</a:t>
            </a:r>
          </a:p>
          <a:p>
            <a:pPr marL="0" indent="0">
              <a:buNone/>
            </a:pPr>
            <a:endParaRPr lang="da-DK" sz="1100" b="1" dirty="0"/>
          </a:p>
          <a:p>
            <a:pPr marL="0" indent="0">
              <a:buNone/>
            </a:pPr>
            <a:r>
              <a:rPr lang="da-DK" sz="2800" b="1" dirty="0"/>
              <a:t>Første punkt er at få jeres formand til at indfører punktet ”nyt fra IRO” på jeres dagsorden i klubben......</a:t>
            </a:r>
          </a:p>
          <a:p>
            <a:pPr marL="0" indent="0">
              <a:buNone/>
            </a:pPr>
            <a:endParaRPr lang="da-DK" sz="1000" b="1" dirty="0"/>
          </a:p>
          <a:p>
            <a:pPr marL="0" indent="0">
              <a:buNone/>
            </a:pPr>
            <a:r>
              <a:rPr lang="da-DK" sz="2800" b="1" dirty="0"/>
              <a:t>Involver jer i bestyrelsen, udenlandstur er en oplagt opgave for IRO hvis der er tradition for en sådan.</a:t>
            </a:r>
          </a:p>
          <a:p>
            <a:pPr marL="0" indent="0">
              <a:buNone/>
            </a:pPr>
            <a:endParaRPr lang="da-DK" sz="2800" b="1" dirty="0"/>
          </a:p>
          <a:p>
            <a:pPr marL="0" indent="0">
              <a:buNone/>
            </a:pPr>
            <a:endParaRPr lang="da-DK" sz="2800" b="1" dirty="0"/>
          </a:p>
          <a:p>
            <a:pPr marL="0" indent="0">
              <a:buNone/>
            </a:pPr>
            <a:endParaRPr lang="da-DK" b="1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220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15"/>
          <p:cNvSpPr txBox="1">
            <a:spLocks/>
          </p:cNvSpPr>
          <p:nvPr/>
        </p:nvSpPr>
        <p:spPr>
          <a:xfrm>
            <a:off x="609598" y="1988840"/>
            <a:ext cx="6347714" cy="4697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800" b="1" dirty="0"/>
              <a:t>Hvordan kommer jeg igang med at være IRO?</a:t>
            </a:r>
          </a:p>
          <a:p>
            <a:pPr marL="0" indent="0">
              <a:buNone/>
            </a:pPr>
            <a:endParaRPr lang="da-DK" sz="2800" b="1" dirty="0"/>
          </a:p>
          <a:p>
            <a:pPr marL="0" indent="0">
              <a:buNone/>
            </a:pPr>
            <a:r>
              <a:rPr lang="da-DK" sz="2800" b="1" dirty="0"/>
              <a:t>Det næste er at gøre jer bekendte med jeres værktøjer! </a:t>
            </a:r>
          </a:p>
          <a:p>
            <a:pPr marL="0" indent="0">
              <a:buNone/>
            </a:pPr>
            <a:endParaRPr lang="da-DK" sz="2800" b="1" dirty="0"/>
          </a:p>
          <a:p>
            <a:pPr marL="0" indent="0">
              <a:buNone/>
            </a:pPr>
            <a:endParaRPr lang="da-DK" sz="2800" b="1" dirty="0"/>
          </a:p>
          <a:p>
            <a:pPr marL="0" indent="0">
              <a:buNone/>
            </a:pPr>
            <a:endParaRPr lang="da-DK" b="1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8249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599" y="1700808"/>
            <a:ext cx="62484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3600" b="1" dirty="0"/>
              <a:t>Hvilke værktøjer har jeg som IRO?</a:t>
            </a:r>
          </a:p>
          <a:p>
            <a:endParaRPr lang="da-DK" sz="3600" b="1" dirty="0"/>
          </a:p>
          <a:p>
            <a:pPr lvl="1"/>
            <a:r>
              <a:rPr lang="da-DK" sz="3600" b="1" dirty="0"/>
              <a:t>RTD</a:t>
            </a:r>
          </a:p>
          <a:p>
            <a:pPr lvl="1"/>
            <a:r>
              <a:rPr lang="da-DK" sz="3600" b="1" dirty="0"/>
              <a:t>RTI</a:t>
            </a:r>
          </a:p>
          <a:p>
            <a:pPr lvl="1"/>
            <a:r>
              <a:rPr lang="da-DK" sz="3600" b="1" dirty="0"/>
              <a:t>Hvid bog</a:t>
            </a:r>
          </a:p>
          <a:p>
            <a:pPr lvl="1"/>
            <a:r>
              <a:rPr lang="da-DK" sz="3600" b="1" dirty="0"/>
              <a:t>Facebook</a:t>
            </a:r>
          </a:p>
          <a:p>
            <a:pPr lvl="1"/>
            <a:r>
              <a:rPr lang="da-DK" sz="3600" b="1" dirty="0"/>
              <a:t>National IRO</a:t>
            </a:r>
          </a:p>
        </p:txBody>
      </p:sp>
    </p:spTree>
    <p:extLst>
      <p:ext uri="{BB962C8B-B14F-4D97-AF65-F5344CB8AC3E}">
        <p14:creationId xmlns:p14="http://schemas.microsoft.com/office/powerpoint/2010/main" val="77674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 RTD</a:t>
            </a:r>
            <a:br>
              <a:rPr lang="da-DK" dirty="0"/>
            </a:br>
            <a:endParaRPr lang="da-DK" dirty="0"/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4624" y="1430164"/>
            <a:ext cx="11019731" cy="68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9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RTD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3" y="1296227"/>
            <a:ext cx="10026352" cy="626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6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RTD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6592" y="1428712"/>
            <a:ext cx="10602416" cy="66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1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RTD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8640" y="1196752"/>
            <a:ext cx="10332640" cy="64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RTD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1220" t="-5115" r="13158" b="39206"/>
          <a:stretch/>
        </p:blipFill>
        <p:spPr>
          <a:xfrm>
            <a:off x="-4621931" y="1297603"/>
            <a:ext cx="13373713" cy="55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7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756826"/>
            <a:ext cx="4032448" cy="268829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RTD/Shop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609599" y="1501700"/>
            <a:ext cx="6347714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da-DK" dirty="0"/>
              <a:t>Husk at når I rejser er der tradition for at tage gaver med til værterne!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a-DK" dirty="0"/>
              <a:t>Find det du skal bruge i shoppen.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a-DK" dirty="0"/>
              <a:t>Et banner med en personlig hilsen er et godt minde og mønten får gang i omgange i baren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3573016"/>
            <a:ext cx="3810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7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PROGRAM</a:t>
            </a:r>
            <a:r>
              <a:rPr lang="da-DK" dirty="0"/>
              <a:t> 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629319" y="1428712"/>
            <a:ext cx="7408333" cy="46085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da-DK" dirty="0"/>
          </a:p>
          <a:p>
            <a:r>
              <a:rPr lang="da-DK" dirty="0"/>
              <a:t>Program for IRO:</a:t>
            </a:r>
          </a:p>
          <a:p>
            <a:r>
              <a:rPr lang="da-DK" dirty="0"/>
              <a:t>Lørdag</a:t>
            </a:r>
          </a:p>
          <a:p>
            <a:r>
              <a:rPr lang="da-DK" dirty="0"/>
              <a:t>10.00		NIRO velkomst</a:t>
            </a:r>
          </a:p>
          <a:p>
            <a:r>
              <a:rPr lang="da-DK" dirty="0"/>
              <a:t>10.30 	Fagligt indlæg med en form for Workshop</a:t>
            </a:r>
          </a:p>
          <a:p>
            <a:r>
              <a:rPr lang="da-DK" dirty="0"/>
              <a:t>12.00 	Frokost</a:t>
            </a:r>
          </a:p>
          <a:p>
            <a:r>
              <a:rPr lang="da-DK" dirty="0"/>
              <a:t>13.00		Evaluering sammen med formændene</a:t>
            </a:r>
          </a:p>
          <a:p>
            <a:r>
              <a:rPr lang="da-DK" dirty="0"/>
              <a:t>13.30 	RTI Gæst, Sebastion Walters.</a:t>
            </a:r>
          </a:p>
          <a:p>
            <a:r>
              <a:rPr lang="da-DK" dirty="0"/>
              <a:t>15.30		IRO kæde m.m.</a:t>
            </a:r>
          </a:p>
          <a:p>
            <a:r>
              <a:rPr lang="da-DK" dirty="0"/>
              <a:t>16.00‐18.00 	Netværk</a:t>
            </a:r>
          </a:p>
          <a:p>
            <a:r>
              <a:rPr lang="da-DK" dirty="0"/>
              <a:t>19.00 	Middag med LC</a:t>
            </a:r>
          </a:p>
          <a:p>
            <a:r>
              <a:rPr lang="da-DK" dirty="0"/>
              <a:t>22.00 	Fri tabling i Svendborg</a:t>
            </a:r>
          </a:p>
          <a:p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516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RTI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609598" y="609600"/>
            <a:ext cx="6347714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r>
              <a:rPr lang="da-DK" dirty="0">
                <a:hlinkClick r:id="rId2"/>
              </a:rPr>
              <a:t>WWW.rtinternational.org</a:t>
            </a: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2576" y="1930400"/>
            <a:ext cx="10458400" cy="65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RTI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609598" y="609600"/>
            <a:ext cx="6347714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r>
              <a:rPr lang="da-DK" dirty="0">
                <a:hlinkClick r:id="rId2"/>
              </a:rPr>
              <a:t>WWW.rtinternational.org</a:t>
            </a: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08436" y="2204864"/>
            <a:ext cx="18660218" cy="1166263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923928" y="1428712"/>
            <a:ext cx="1728192" cy="2096952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53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" y="1484784"/>
            <a:ext cx="9111940" cy="56949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3928" y="2492896"/>
            <a:ext cx="2673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/>
              <a:t>commit</a:t>
            </a:r>
          </a:p>
          <a:p>
            <a:r>
              <a:rPr lang="da-DK" sz="3600" dirty="0"/>
              <a:t>act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15616" y="2852936"/>
            <a:ext cx="280831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55576" y="2996952"/>
            <a:ext cx="3168352" cy="43204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55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13716000" cy="857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0850" y="3454645"/>
            <a:ext cx="5059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Det her kan I ikke bruge til noget </a:t>
            </a:r>
          </a:p>
          <a:p>
            <a:r>
              <a:rPr lang="da-DK" dirty="0"/>
              <a:t>men gå i menu og så åbner mulighederne sig </a:t>
            </a:r>
            <a:r>
              <a:rPr lang="da-DK" dirty="0">
                <a:sym typeface="Wingdings" panose="05000000000000000000" pitchFamily="2" charset="2"/>
              </a:rPr>
              <a:t></a:t>
            </a:r>
            <a:endParaRPr lang="da-DK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55576" y="3553168"/>
            <a:ext cx="2880320" cy="379888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621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6" y="1428712"/>
            <a:ext cx="13716000" cy="8572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835696" y="3717032"/>
            <a:ext cx="3816424" cy="2160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733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54" y="1755113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84"/>
            <a:ext cx="9378280" cy="586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6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Workshop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55576" y="1975924"/>
            <a:ext cx="70703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Hvid bog er RTI’s Blå bog.  </a:t>
            </a:r>
          </a:p>
          <a:p>
            <a:endParaRPr lang="da-DK" dirty="0"/>
          </a:p>
          <a:p>
            <a:r>
              <a:rPr lang="da-DK" dirty="0"/>
              <a:t>Hvid bog har de sidste par år været forsinket og derfor </a:t>
            </a:r>
          </a:p>
          <a:p>
            <a:r>
              <a:rPr lang="da-DK" dirty="0"/>
              <a:t>forældet når den nåede tablerne. Derfor skal I bruge </a:t>
            </a:r>
          </a:p>
          <a:p>
            <a:r>
              <a:rPr lang="da-DK" dirty="0"/>
              <a:t>RTI hjemmesiden da den bliver opdateret 1 juli hvert år!</a:t>
            </a:r>
          </a:p>
          <a:p>
            <a:endParaRPr lang="da-DK" dirty="0"/>
          </a:p>
          <a:p>
            <a:r>
              <a:rPr lang="da-DK" dirty="0"/>
              <a:t>I har altid adgang via smartphones og bærbar, internet caféer etc.</a:t>
            </a:r>
          </a:p>
          <a:p>
            <a:endParaRPr lang="da-DK" dirty="0"/>
          </a:p>
          <a:p>
            <a:r>
              <a:rPr lang="da-DK" dirty="0"/>
              <a:t>commit og act, så kommer i langt i livet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8631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Pause! 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407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Rejsepuljen i RTD </a:t>
            </a:r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9" y="1428712"/>
            <a:ext cx="6347714" cy="4664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For at fremme medlemmernes interesse for udveksling af Round Table idéen med andre lande – og i øvrigt for at støtte Round Table Danmarks medlemmers deltagelse i internationale aktiviteter kan der søges rejsetilskud til deltagelse i internationale møder med deltagere fra den globale Round Table organisation. </a:t>
            </a:r>
          </a:p>
          <a:p>
            <a:pPr marL="0" indent="0">
              <a:buNone/>
            </a:pPr>
            <a:endParaRPr lang="da-DK" sz="2400" b="1" dirty="0"/>
          </a:p>
          <a:p>
            <a:pPr marL="0" indent="0">
              <a:buNone/>
            </a:pPr>
            <a:r>
              <a:rPr lang="da-DK" sz="2400" b="1" dirty="0"/>
              <a:t>Rejsefonden på 90.000 kr. administreres formelt af National IRO (NIRO).</a:t>
            </a:r>
          </a:p>
        </p:txBody>
      </p:sp>
    </p:spTree>
    <p:extLst>
      <p:ext uri="{BB962C8B-B14F-4D97-AF65-F5344CB8AC3E}">
        <p14:creationId xmlns:p14="http://schemas.microsoft.com/office/powerpoint/2010/main" val="295401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Gavetid!!!!! </a:t>
            </a:r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sz="3600" b="1" dirty="0"/>
              <a:t>	Vær stolt af at være IRO!</a:t>
            </a:r>
          </a:p>
        </p:txBody>
      </p:sp>
    </p:spTree>
    <p:extLst>
      <p:ext uri="{BB962C8B-B14F-4D97-AF65-F5344CB8AC3E}">
        <p14:creationId xmlns:p14="http://schemas.microsoft.com/office/powerpoint/2010/main" val="195862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Rejsepuljen i RTD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604504" y="1484784"/>
            <a:ext cx="7700461" cy="5040560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r>
              <a:rPr lang="da-DK" b="1" dirty="0"/>
              <a:t>Puljen er på kr. 90.000,00</a:t>
            </a:r>
          </a:p>
          <a:p>
            <a:pPr>
              <a:buFont typeface="Arial" pitchFamily="34" charset="0"/>
              <a:buNone/>
            </a:pPr>
            <a:r>
              <a:rPr lang="da-DK" b="1" dirty="0"/>
              <a:t>For at søge skal følgende være opfyldt:</a:t>
            </a:r>
          </a:p>
          <a:p>
            <a:pPr>
              <a:buFont typeface="Arial" pitchFamily="34" charset="0"/>
              <a:buNone/>
            </a:pPr>
            <a:endParaRPr lang="da-DK" b="1" dirty="0"/>
          </a:p>
          <a:p>
            <a:r>
              <a:rPr lang="da-DK" b="1" dirty="0"/>
              <a:t>Ordinært møde og/eller Generalforsamling</a:t>
            </a:r>
          </a:p>
          <a:p>
            <a:r>
              <a:rPr lang="da-DK" b="1" dirty="0"/>
              <a:t>Mødet skal være arrangeret af eller have deltagelse af </a:t>
            </a:r>
          </a:p>
          <a:p>
            <a:pPr marL="0" indent="0">
              <a:buNone/>
            </a:pPr>
            <a:r>
              <a:rPr lang="da-DK" b="1" dirty="0"/>
              <a:t>     medlemmer fra en </a:t>
            </a:r>
            <a:r>
              <a:rPr lang="da-DK" b="1" u="sng" dirty="0"/>
              <a:t>ikke</a:t>
            </a:r>
            <a:r>
              <a:rPr lang="da-DK" b="1" dirty="0"/>
              <a:t> Dansk Round Table Klub. </a:t>
            </a:r>
          </a:p>
          <a:p>
            <a:r>
              <a:rPr lang="da-DK" b="1" dirty="0"/>
              <a:t>Mødet skal foregå udenfor Danmark </a:t>
            </a:r>
          </a:p>
          <a:p>
            <a:r>
              <a:rPr lang="da-DK" b="1" dirty="0"/>
              <a:t>Deltagerne skal være medlemmer af RT, </a:t>
            </a:r>
          </a:p>
          <a:p>
            <a:pPr marL="0" indent="0">
              <a:buNone/>
            </a:pPr>
            <a:r>
              <a:rPr lang="da-DK" b="1" dirty="0"/>
              <a:t>     påhæng og ex tablere kan ikke få tilskud.</a:t>
            </a:r>
          </a:p>
          <a:p>
            <a:pPr>
              <a:buNone/>
            </a:pPr>
            <a:endParaRPr lang="da-DK" b="1" dirty="0"/>
          </a:p>
          <a:p>
            <a:pPr>
              <a:buNone/>
            </a:pPr>
            <a:r>
              <a:rPr lang="da-DK" b="1" dirty="0"/>
              <a:t>Klubtilskud er på kr. 3.500,- (gives fra 5 tablere) </a:t>
            </a:r>
          </a:p>
          <a:p>
            <a:pPr>
              <a:buNone/>
            </a:pPr>
            <a:r>
              <a:rPr lang="da-DK" b="1" dirty="0"/>
              <a:t>Personligt tilskud er på  kr. 500,- per medlem, </a:t>
            </a:r>
          </a:p>
          <a:p>
            <a:pPr>
              <a:buNone/>
            </a:pPr>
            <a:r>
              <a:rPr lang="da-DK" b="1" dirty="0"/>
              <a:t>max 5 fra samme klub, herefter klub tilskud.</a:t>
            </a:r>
          </a:p>
          <a:p>
            <a:pPr>
              <a:buNone/>
            </a:pPr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1510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2"/>
          <p:cNvSpPr txBox="1">
            <a:spLocks/>
          </p:cNvSpPr>
          <p:nvPr/>
        </p:nvSpPr>
        <p:spPr>
          <a:xfrm>
            <a:off x="761999" y="7620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a-DK" b="1" dirty="0"/>
              <a:t>Rejsepuljen i RTD 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930400"/>
            <a:ext cx="6962329" cy="394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6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2"/>
          <p:cNvSpPr txBox="1">
            <a:spLocks/>
          </p:cNvSpPr>
          <p:nvPr/>
        </p:nvSpPr>
        <p:spPr>
          <a:xfrm>
            <a:off x="761999" y="7620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a-DK" b="1" dirty="0"/>
              <a:t>Rejsepuljen i RTD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09598" y="1930400"/>
            <a:ext cx="6347714" cy="4697410"/>
          </a:xfrm>
        </p:spPr>
        <p:txBody>
          <a:bodyPr>
            <a:normAutofit/>
          </a:bodyPr>
          <a:lstStyle/>
          <a:p>
            <a:r>
              <a:rPr lang="da-DK" b="1" dirty="0"/>
              <a:t>Ansøgning om rejsetilskud		</a:t>
            </a:r>
          </a:p>
          <a:p>
            <a:pPr marL="0" indent="0">
              <a:buNone/>
            </a:pPr>
            <a:endParaRPr lang="da-DK" b="1" dirty="0"/>
          </a:p>
          <a:p>
            <a:r>
              <a:rPr lang="da-DK" b="1" dirty="0"/>
              <a:t>Navn på ansøger:	Jens Jensen	</a:t>
            </a:r>
          </a:p>
          <a:p>
            <a:r>
              <a:rPr lang="da-DK" b="1" dirty="0"/>
              <a:t>Dato for ansøgning:	01-05-2016	</a:t>
            </a:r>
          </a:p>
          <a:p>
            <a:r>
              <a:rPr lang="da-DK" b="1" dirty="0"/>
              <a:t>Jeg/vi ansøger som klub: 	Ja/nej	</a:t>
            </a:r>
          </a:p>
          <a:p>
            <a:r>
              <a:rPr lang="da-DK" b="1" dirty="0"/>
              <a:t>Klub navn:	Silkeborg	</a:t>
            </a:r>
          </a:p>
          <a:p>
            <a:r>
              <a:rPr lang="da-DK" b="1" dirty="0"/>
              <a:t>Klub nr.	31	</a:t>
            </a:r>
          </a:p>
          <a:p>
            <a:r>
              <a:rPr lang="da-DK" b="1" dirty="0"/>
              <a:t>Formål med rejsen:	AGM i Holland, Euromeeting for RT31 klubber i England etc.	</a:t>
            </a:r>
          </a:p>
          <a:p>
            <a:r>
              <a:rPr lang="da-DK" b="1" dirty="0"/>
              <a:t>Dato for rejse:	27-05-2016	</a:t>
            </a:r>
          </a:p>
        </p:txBody>
      </p:sp>
    </p:spTree>
    <p:extLst>
      <p:ext uri="{BB962C8B-B14F-4D97-AF65-F5344CB8AC3E}">
        <p14:creationId xmlns:p14="http://schemas.microsoft.com/office/powerpoint/2010/main" val="1200807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2"/>
          <p:cNvSpPr txBox="1">
            <a:spLocks/>
          </p:cNvSpPr>
          <p:nvPr/>
        </p:nvSpPr>
        <p:spPr>
          <a:xfrm>
            <a:off x="761999" y="7620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a-DK" b="1" dirty="0"/>
              <a:t>Rejsepuljen i RTD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09598" y="1930400"/>
            <a:ext cx="6347714" cy="4697410"/>
          </a:xfrm>
        </p:spPr>
        <p:txBody>
          <a:bodyPr>
            <a:normAutofit/>
          </a:bodyPr>
          <a:lstStyle/>
          <a:p>
            <a:r>
              <a:rPr lang="da-DK" b="1" dirty="0"/>
              <a:t>Deltager 1:	Niels Nielsen	</a:t>
            </a:r>
          </a:p>
          <a:p>
            <a:r>
              <a:rPr lang="da-DK" b="1" dirty="0"/>
              <a:t>Deltager 2:	Jens Jensen	</a:t>
            </a:r>
          </a:p>
          <a:p>
            <a:r>
              <a:rPr lang="da-DK" b="1" dirty="0"/>
              <a:t>Deltager 3:	Søren Sørensen	</a:t>
            </a:r>
          </a:p>
          <a:p>
            <a:r>
              <a:rPr lang="da-DK" b="1" dirty="0"/>
              <a:t>Deltager 4:	Michael Michaelsen	</a:t>
            </a:r>
          </a:p>
          <a:p>
            <a:r>
              <a:rPr lang="da-DK" b="1" dirty="0"/>
              <a:t>Deltager 5:	Thom Thomsen	</a:t>
            </a:r>
          </a:p>
          <a:p>
            <a:r>
              <a:rPr lang="da-DK" b="1" dirty="0"/>
              <a:t>Deltager 6:	etc.	</a:t>
            </a:r>
          </a:p>
          <a:p>
            <a:r>
              <a:rPr lang="da-DK" b="1" dirty="0"/>
              <a:t>Deltager 7:		</a:t>
            </a:r>
          </a:p>
          <a:p>
            <a:r>
              <a:rPr lang="da-DK" b="1" dirty="0"/>
              <a:t>Deltager 8:		</a:t>
            </a:r>
          </a:p>
          <a:p>
            <a:r>
              <a:rPr lang="da-DK" b="1" dirty="0"/>
              <a:t>Deltager 9:			</a:t>
            </a:r>
          </a:p>
          <a:p>
            <a:r>
              <a:rPr lang="da-DK" b="1" dirty="0"/>
              <a:t>Reg nr:		</a:t>
            </a:r>
          </a:p>
          <a:p>
            <a:r>
              <a:rPr lang="da-DK" b="1" dirty="0"/>
              <a:t>Konto nr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59904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609598" y="1628800"/>
            <a:ext cx="6347714" cy="468052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r>
              <a:rPr lang="da-DK" b="1" dirty="0"/>
              <a:t>Opdeling af rejsepuljen 2016-17</a:t>
            </a:r>
          </a:p>
          <a:p>
            <a:pPr marL="0" indent="0">
              <a:lnSpc>
                <a:spcPct val="90000"/>
              </a:lnSpc>
              <a:buNone/>
            </a:pPr>
            <a:endParaRPr lang="da-DK" b="1" dirty="0"/>
          </a:p>
          <a:p>
            <a:pPr marL="0" indent="0">
              <a:lnSpc>
                <a:spcPct val="90000"/>
              </a:lnSpc>
              <a:buNone/>
            </a:pPr>
            <a:r>
              <a:rPr lang="da-DK" b="1" dirty="0"/>
              <a:t>Kvartalsvis opdeling: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a-DK" b="1" dirty="0"/>
              <a:t>2. kvartal = 15.000kr	 	</a:t>
            </a:r>
            <a:r>
              <a:rPr lang="da-DK" b="1" dirty="0">
                <a:solidFill>
                  <a:srgbClr val="FF0000"/>
                </a:solidFill>
              </a:rPr>
              <a:t>Opbrugt</a:t>
            </a:r>
            <a:r>
              <a:rPr lang="da-DK" b="1" dirty="0"/>
              <a:t>		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a-DK" b="1" dirty="0"/>
              <a:t>3. Kvartal = 10.000kr 		</a:t>
            </a:r>
            <a:r>
              <a:rPr lang="da-DK" b="1" dirty="0">
                <a:solidFill>
                  <a:srgbClr val="FF0000"/>
                </a:solidFill>
              </a:rPr>
              <a:t>Opbrugt</a:t>
            </a:r>
            <a:r>
              <a:rPr lang="da-DK" b="1" dirty="0"/>
              <a:t>		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a-DK" b="1" dirty="0"/>
              <a:t>4. Kvartal = 10.000kr 		</a:t>
            </a:r>
            <a:r>
              <a:rPr lang="da-DK" b="1" dirty="0">
                <a:solidFill>
                  <a:srgbClr val="FF0000"/>
                </a:solidFill>
              </a:rPr>
              <a:t>5.500 brugt	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a-DK" b="1" dirty="0"/>
              <a:t>1. Kvartal = 15.000kr 		</a:t>
            </a:r>
            <a:r>
              <a:rPr lang="da-DK" b="1" dirty="0">
                <a:solidFill>
                  <a:srgbClr val="FF0000"/>
                </a:solidFill>
              </a:rPr>
              <a:t>0 brugt</a:t>
            </a:r>
          </a:p>
          <a:p>
            <a:pPr marL="0" indent="0">
              <a:buNone/>
            </a:pPr>
            <a:r>
              <a:rPr lang="da-DK" b="1" dirty="0"/>
              <a:t>NTM = 20.000kr			</a:t>
            </a:r>
            <a:r>
              <a:rPr lang="da-DK" b="1" dirty="0">
                <a:solidFill>
                  <a:srgbClr val="FF0000"/>
                </a:solidFill>
              </a:rPr>
              <a:t>Opbrugt</a:t>
            </a:r>
          </a:p>
          <a:p>
            <a:pPr marL="0" indent="0">
              <a:buNone/>
            </a:pPr>
            <a:r>
              <a:rPr lang="da-DK" b="1" dirty="0"/>
              <a:t>WM = 20.000kr			</a:t>
            </a:r>
            <a:r>
              <a:rPr lang="da-DK" b="1" dirty="0">
                <a:solidFill>
                  <a:srgbClr val="FF0000"/>
                </a:solidFill>
              </a:rPr>
              <a:t>Opbrugt</a:t>
            </a:r>
          </a:p>
          <a:p>
            <a:pPr marL="0" indent="0">
              <a:buNone/>
            </a:pPr>
            <a:endParaRPr lang="da-DK" b="1" dirty="0">
              <a:solidFill>
                <a:srgbClr val="FF0000"/>
              </a:solidFill>
            </a:endParaRPr>
          </a:p>
          <a:p>
            <a:r>
              <a:rPr lang="da-DK" b="1" dirty="0"/>
              <a:t>Skynd jer at søge før jeres nabo klub! </a:t>
            </a:r>
          </a:p>
          <a:p>
            <a:pPr marL="0" indent="0">
              <a:buNone/>
            </a:pPr>
            <a:r>
              <a:rPr lang="da-DK" b="1" dirty="0"/>
              <a:t>Vi har allerede sendt over 60 tablere og 14 klubber afsted!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598" y="768312"/>
            <a:ext cx="6347713" cy="1320800"/>
          </a:xfrm>
        </p:spPr>
        <p:txBody>
          <a:bodyPr/>
          <a:lstStyle/>
          <a:p>
            <a:r>
              <a:rPr lang="da-DK" b="1" dirty="0"/>
              <a:t>Rejsepuljen i RTD</a:t>
            </a:r>
          </a:p>
        </p:txBody>
      </p:sp>
    </p:spTree>
    <p:extLst>
      <p:ext uri="{BB962C8B-B14F-4D97-AF65-F5344CB8AC3E}">
        <p14:creationId xmlns:p14="http://schemas.microsoft.com/office/powerpoint/2010/main" val="1187297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Round Table my Business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Hvad</a:t>
            </a:r>
            <a:r>
              <a:rPr lang="en-US" b="1" dirty="0"/>
              <a:t> </a:t>
            </a:r>
            <a:r>
              <a:rPr lang="en-US" b="1" dirty="0" err="1"/>
              <a:t>er</a:t>
            </a:r>
            <a:r>
              <a:rPr lang="en-US" b="1" dirty="0"/>
              <a:t> Round table my business?</a:t>
            </a:r>
          </a:p>
          <a:p>
            <a:endParaRPr lang="en-US" b="1" dirty="0"/>
          </a:p>
          <a:p>
            <a:r>
              <a:rPr lang="en-US" b="1" dirty="0" err="1"/>
              <a:t>Hjemmeside</a:t>
            </a:r>
            <a:r>
              <a:rPr lang="en-US" b="1" dirty="0"/>
              <a:t> </a:t>
            </a:r>
            <a:r>
              <a:rPr lang="en-US" b="1" dirty="0" err="1"/>
              <a:t>tiltag</a:t>
            </a:r>
            <a:r>
              <a:rPr lang="en-US" b="1" dirty="0"/>
              <a:t>, </a:t>
            </a:r>
            <a:r>
              <a:rPr lang="en-US" b="1" dirty="0" err="1"/>
              <a:t>få</a:t>
            </a:r>
            <a:r>
              <a:rPr lang="en-US" b="1" dirty="0"/>
              <a:t> mail </a:t>
            </a:r>
            <a:r>
              <a:rPr lang="en-US" b="1" dirty="0" err="1"/>
              <a:t>når</a:t>
            </a:r>
            <a:r>
              <a:rPr lang="en-US" b="1" dirty="0"/>
              <a:t> der </a:t>
            </a:r>
            <a:r>
              <a:rPr lang="en-US" b="1" dirty="0" err="1"/>
              <a:t>er</a:t>
            </a:r>
            <a:r>
              <a:rPr lang="en-US" b="1" dirty="0"/>
              <a:t> </a:t>
            </a:r>
            <a:r>
              <a:rPr lang="en-US" b="1" dirty="0" err="1"/>
              <a:t>virksomhedsbesøg</a:t>
            </a:r>
            <a:r>
              <a:rPr lang="en-US" b="1" dirty="0"/>
              <a:t> I </a:t>
            </a:r>
            <a:r>
              <a:rPr lang="en-US" b="1" dirty="0" err="1"/>
              <a:t>dit</a:t>
            </a:r>
            <a:r>
              <a:rPr lang="en-US" b="1" dirty="0"/>
              <a:t> </a:t>
            </a:r>
            <a:r>
              <a:rPr lang="en-US" b="1" dirty="0" err="1"/>
              <a:t>distrikt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da-DK" b="1" dirty="0"/>
              <a:t>Synlig økonomi i netværksfonden og rejsepuljen på RTD.dk</a:t>
            </a:r>
          </a:p>
          <a:p>
            <a:pPr marL="0" indent="0">
              <a:buNone/>
            </a:pPr>
            <a:endParaRPr lang="da-DK" b="1" dirty="0"/>
          </a:p>
          <a:p>
            <a:r>
              <a:rPr lang="da-DK" b="1" dirty="0"/>
              <a:t>Round Table er Marchesi’s din, min og vores Business!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9593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Travelling </a:t>
            </a:r>
            <a:r>
              <a:rPr lang="en-US" b="1" dirty="0" err="1"/>
              <a:t>Tablers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442747"/>
            <a:ext cx="6347714" cy="3880773"/>
          </a:xfrm>
        </p:spPr>
        <p:txBody>
          <a:bodyPr>
            <a:noAutofit/>
          </a:bodyPr>
          <a:lstStyle/>
          <a:p>
            <a:r>
              <a:rPr lang="en-US" sz="2400" b="1" dirty="0" err="1"/>
              <a:t>Hvad</a:t>
            </a:r>
            <a:r>
              <a:rPr lang="en-US" sz="2400" b="1" dirty="0"/>
              <a:t> </a:t>
            </a:r>
            <a:r>
              <a:rPr lang="en-US" sz="2400" b="1" dirty="0" err="1"/>
              <a:t>er</a:t>
            </a:r>
            <a:r>
              <a:rPr lang="en-US" sz="2400" b="1" dirty="0"/>
              <a:t> Travelling </a:t>
            </a:r>
            <a:r>
              <a:rPr lang="en-US" sz="2400" b="1" dirty="0" err="1"/>
              <a:t>tablers</a:t>
            </a:r>
            <a:r>
              <a:rPr lang="en-US" sz="2400" b="1" dirty="0"/>
              <a:t>?</a:t>
            </a:r>
          </a:p>
          <a:p>
            <a:r>
              <a:rPr lang="en-US" sz="2400" b="1" dirty="0"/>
              <a:t>Facebook </a:t>
            </a:r>
            <a:r>
              <a:rPr lang="en-US" sz="2400" b="1" dirty="0" err="1"/>
              <a:t>som</a:t>
            </a:r>
            <a:r>
              <a:rPr lang="en-US" sz="2400" b="1" dirty="0"/>
              <a:t> </a:t>
            </a:r>
            <a:r>
              <a:rPr lang="en-US" sz="2400" b="1" dirty="0" err="1"/>
              <a:t>medie</a:t>
            </a:r>
            <a:r>
              <a:rPr lang="en-US" sz="2400" b="1" dirty="0"/>
              <a:t> </a:t>
            </a:r>
            <a:r>
              <a:rPr lang="en-US" sz="2400" b="1" dirty="0" err="1"/>
              <a:t>og</a:t>
            </a:r>
            <a:r>
              <a:rPr lang="en-US" sz="2400" b="1" dirty="0"/>
              <a:t> </a:t>
            </a:r>
            <a:r>
              <a:rPr lang="en-US" sz="2400" b="1" dirty="0" err="1"/>
              <a:t>værktøj</a:t>
            </a:r>
            <a:r>
              <a:rPr lang="en-US" sz="2400" b="1" dirty="0"/>
              <a:t>.</a:t>
            </a:r>
          </a:p>
          <a:p>
            <a:r>
              <a:rPr lang="da-DK" sz="2400" b="1" dirty="0"/>
              <a:t>International tabling er ikke for alle men for andre er det en livs stil!</a:t>
            </a:r>
          </a:p>
          <a:p>
            <a:r>
              <a:rPr lang="da-DK" sz="2400" b="1" dirty="0"/>
              <a:t>Travelling Tablers er din, min og vores Business!</a:t>
            </a:r>
            <a:r>
              <a:rPr lang="en-US" sz="2400" b="1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90" y="4149080"/>
            <a:ext cx="5455929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02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Travelling </a:t>
            </a:r>
            <a:r>
              <a:rPr lang="en-US" b="1" dirty="0" err="1"/>
              <a:t>Tablers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31479" y="2488090"/>
            <a:ext cx="32880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>
                <a:latin typeface="Roboto"/>
                <a:hlinkClick r:id="rId2" tooltip="Share link"/>
              </a:rPr>
              <a:t>https://youtu.be/-5h1M0uXBos</a:t>
            </a:r>
            <a:endParaRPr lang="da-DK" dirty="0">
              <a:latin typeface="Roboto"/>
            </a:endParaRPr>
          </a:p>
          <a:p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3573016"/>
            <a:ext cx="3419872" cy="2564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656" y="2095981"/>
            <a:ext cx="3323862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58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-891480"/>
            <a:ext cx="3508169" cy="35081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b="1" dirty="0"/>
              <a:t>World Meeting 2016</a:t>
            </a:r>
            <a:br>
              <a:rPr lang="da-DK" dirty="0"/>
            </a:br>
            <a:br>
              <a:rPr lang="da-DK" dirty="0"/>
            </a:br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Pladsholder til indhold 7"/>
          <p:cNvSpPr>
            <a:spLocks noGrp="1"/>
          </p:cNvSpPr>
          <p:nvPr>
            <p:ph idx="1"/>
          </p:nvPr>
        </p:nvSpPr>
        <p:spPr>
          <a:xfrm>
            <a:off x="609599" y="1847603"/>
            <a:ext cx="6347714" cy="4292746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da-DK" b="1" dirty="0"/>
              <a:t>Hvor…?</a:t>
            </a:r>
          </a:p>
          <a:p>
            <a:r>
              <a:rPr lang="da-DK" b="1" dirty="0"/>
              <a:t>Khathmandu, Nepal.</a:t>
            </a:r>
          </a:p>
          <a:p>
            <a:r>
              <a:rPr lang="da-DK" b="1" dirty="0"/>
              <a:t>Hjemmeside: </a:t>
            </a:r>
            <a:r>
              <a:rPr lang="da-DK" b="1" dirty="0">
                <a:hlinkClick r:id="rId4"/>
              </a:rPr>
              <a:t>www.rtiwm2016.com</a:t>
            </a:r>
            <a:endParaRPr lang="da-DK" b="1" dirty="0"/>
          </a:p>
          <a:p>
            <a:pPr>
              <a:buFontTx/>
              <a:buNone/>
            </a:pPr>
            <a:r>
              <a:rPr lang="da-DK" b="1" dirty="0"/>
              <a:t>Hvornår…?</a:t>
            </a:r>
          </a:p>
          <a:p>
            <a:r>
              <a:rPr lang="da-DK" b="1" dirty="0"/>
              <a:t>31 august - 4 September 2016</a:t>
            </a:r>
          </a:p>
          <a:p>
            <a:pPr>
              <a:buFontTx/>
              <a:buNone/>
            </a:pPr>
            <a:r>
              <a:rPr lang="da-DK" b="1" dirty="0"/>
              <a:t>Hvad er programmet…?</a:t>
            </a:r>
          </a:p>
          <a:p>
            <a:r>
              <a:rPr lang="da-DK" b="1" dirty="0"/>
              <a:t>Networking med en masse Tablere hele verden på verdens tag! Fede pre tours der giver oplevelser for livet!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14959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dirty="0"/>
              <a:t>World Meeting 2016</a:t>
            </a:r>
            <a:br>
              <a:rPr lang="da-DK" dirty="0"/>
            </a:br>
            <a:br>
              <a:rPr lang="da-DK" dirty="0"/>
            </a:br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6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Præsentation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da-DK" dirty="0"/>
              <a:t>Marck Lyngø aka ”the Lingo”</a:t>
            </a:r>
          </a:p>
          <a:p>
            <a:pPr marL="457200" indent="-457200">
              <a:lnSpc>
                <a:spcPct val="90000"/>
              </a:lnSpc>
            </a:pPr>
            <a:r>
              <a:rPr lang="da-DK" dirty="0"/>
              <a:t>37 år</a:t>
            </a:r>
          </a:p>
          <a:p>
            <a:pPr marL="457200" indent="-457200">
              <a:lnSpc>
                <a:spcPct val="90000"/>
              </a:lnSpc>
            </a:pPr>
            <a:r>
              <a:rPr lang="da-DK" dirty="0"/>
              <a:t>RT 31 Silkeborg </a:t>
            </a:r>
          </a:p>
          <a:p>
            <a:pPr marL="457200" indent="-457200">
              <a:lnSpc>
                <a:spcPct val="90000"/>
              </a:lnSpc>
            </a:pPr>
            <a:r>
              <a:rPr lang="da-DK" dirty="0"/>
              <a:t>1 måske 2 Børn </a:t>
            </a:r>
          </a:p>
          <a:p>
            <a:pPr marL="457200" indent="-457200">
              <a:lnSpc>
                <a:spcPct val="90000"/>
              </a:lnSpc>
            </a:pPr>
            <a:r>
              <a:rPr lang="en-US" dirty="0"/>
              <a:t>Gift</a:t>
            </a:r>
            <a:r>
              <a:rPr lang="da-DK" dirty="0"/>
              <a:t> med Lucy </a:t>
            </a:r>
          </a:p>
          <a:p>
            <a:pPr marL="457200" indent="-457200">
              <a:lnSpc>
                <a:spcPct val="90000"/>
              </a:lnSpc>
            </a:pPr>
            <a:r>
              <a:rPr lang="da-DK" dirty="0"/>
              <a:t>Tabler på 6 år </a:t>
            </a:r>
          </a:p>
          <a:p>
            <a:pPr marL="457200" indent="-457200">
              <a:lnSpc>
                <a:spcPct val="90000"/>
              </a:lnSpc>
            </a:pPr>
            <a:r>
              <a:rPr lang="da-DK" dirty="0"/>
              <a:t>National IRO 2016 </a:t>
            </a:r>
            <a:r>
              <a:rPr lang="en-US" dirty="0"/>
              <a:t>–</a:t>
            </a:r>
            <a:r>
              <a:rPr lang="da-DK" dirty="0"/>
              <a:t> 18</a:t>
            </a:r>
          </a:p>
          <a:p>
            <a:pPr marL="457200" indent="-457200">
              <a:lnSpc>
                <a:spcPct val="90000"/>
              </a:lnSpc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076968"/>
            <a:ext cx="4274897" cy="37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45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b="1" dirty="0"/>
            </a:br>
            <a:r>
              <a:rPr lang="da-DK" b="1" dirty="0"/>
              <a:t>STM 2017</a:t>
            </a:r>
            <a:br>
              <a:rPr lang="da-DK" b="1" dirty="0"/>
            </a:br>
            <a:endParaRPr lang="da-DK" b="1" dirty="0"/>
          </a:p>
        </p:txBody>
      </p:sp>
      <p:sp>
        <p:nvSpPr>
          <p:cNvPr id="8" name="Pladsholder til indhold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da-DK" b="1" dirty="0"/>
              <a:t>Hvor…?</a:t>
            </a:r>
          </a:p>
          <a:p>
            <a:r>
              <a:rPr lang="da-DK" b="1" dirty="0"/>
              <a:t>STM , Porto, Portugal</a:t>
            </a:r>
          </a:p>
          <a:p>
            <a:r>
              <a:rPr lang="pl-PL" b="1" dirty="0">
                <a:hlinkClick r:id="rId2"/>
              </a:rPr>
              <a:t>www.</a:t>
            </a:r>
            <a:r>
              <a:rPr lang="da-DK" b="1" dirty="0">
                <a:hlinkClick r:id="rId2"/>
              </a:rPr>
              <a:t>stm2016portugal.com</a:t>
            </a:r>
            <a:endParaRPr lang="da-DK" b="1" dirty="0"/>
          </a:p>
          <a:p>
            <a:pPr>
              <a:buNone/>
            </a:pPr>
            <a:endParaRPr lang="da-DK" b="1" dirty="0"/>
          </a:p>
          <a:p>
            <a:pPr>
              <a:buFontTx/>
              <a:buNone/>
            </a:pPr>
            <a:r>
              <a:rPr lang="da-DK" b="1" dirty="0"/>
              <a:t>Hvornår…?</a:t>
            </a:r>
          </a:p>
          <a:p>
            <a:r>
              <a:rPr lang="da-DK" b="1" dirty="0"/>
              <a:t>22-25 September 2016</a:t>
            </a:r>
          </a:p>
          <a:p>
            <a:endParaRPr lang="da-DK" b="1" dirty="0"/>
          </a:p>
          <a:p>
            <a:pPr>
              <a:buFontTx/>
              <a:buNone/>
            </a:pPr>
            <a:r>
              <a:rPr lang="da-DK" b="1" dirty="0"/>
              <a:t>Hvad er programmet…?</a:t>
            </a:r>
          </a:p>
          <a:p>
            <a:pPr marL="0" indent="0">
              <a:buNone/>
            </a:pPr>
            <a:r>
              <a:rPr lang="da-DK" b="1" dirty="0"/>
              <a:t>Networking og tabling med </a:t>
            </a:r>
          </a:p>
          <a:p>
            <a:pPr marL="0" indent="0">
              <a:buNone/>
            </a:pPr>
            <a:r>
              <a:rPr lang="da-DK" b="1" dirty="0"/>
              <a:t>tablere fra STM lande  </a:t>
            </a:r>
            <a:br>
              <a:rPr lang="da-DK" b="1" dirty="0"/>
            </a:br>
            <a:endParaRPr lang="da-DK" b="1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954" y="0"/>
            <a:ext cx="4836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50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569" y="-25731"/>
            <a:ext cx="3293743" cy="374441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b="1" dirty="0"/>
              <a:t>NTM 2016</a:t>
            </a:r>
            <a:br>
              <a:rPr lang="da-DK" dirty="0"/>
            </a:br>
            <a:br>
              <a:rPr lang="da-DK" dirty="0"/>
            </a:br>
            <a:endParaRPr lang="da-DK" dirty="0"/>
          </a:p>
        </p:txBody>
      </p:sp>
      <p:sp>
        <p:nvSpPr>
          <p:cNvPr id="8" name="Pladsholder til indhold 7"/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4292746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da-DK" b="1" dirty="0"/>
              <a:t>Hvor…?</a:t>
            </a:r>
          </a:p>
          <a:p>
            <a:r>
              <a:rPr lang="da-DK" b="1" dirty="0"/>
              <a:t>Lycksele, Sverige.</a:t>
            </a:r>
          </a:p>
          <a:p>
            <a:r>
              <a:rPr lang="da-DK" b="1" dirty="0"/>
              <a:t>Hjemmeside: www.ntm2016.com</a:t>
            </a:r>
          </a:p>
          <a:p>
            <a:pPr>
              <a:buFontTx/>
              <a:buNone/>
            </a:pPr>
            <a:r>
              <a:rPr lang="da-DK" b="1" dirty="0"/>
              <a:t>Hvornår…?</a:t>
            </a:r>
          </a:p>
          <a:p>
            <a:r>
              <a:rPr lang="da-DK" b="1" dirty="0"/>
              <a:t>3-6 November 2016</a:t>
            </a:r>
          </a:p>
          <a:p>
            <a:pPr>
              <a:buFontTx/>
              <a:buNone/>
            </a:pPr>
            <a:r>
              <a:rPr lang="da-DK" b="1" dirty="0"/>
              <a:t>Hvad er programmet…?</a:t>
            </a:r>
          </a:p>
          <a:p>
            <a:r>
              <a:rPr lang="da-DK" b="1" dirty="0"/>
              <a:t>Networking med en masse Tablere fra de øvrige NTM lande  og ikke mindst Dynamit Erik!</a:t>
            </a:r>
          </a:p>
          <a:p>
            <a:r>
              <a:rPr lang="da-DK" dirty="0">
                <a:hlinkClick r:id="rId3"/>
              </a:rPr>
              <a:t>https://www.youtube.com/watch?v=5ku0rI0o6rg</a:t>
            </a:r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186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2175" t="14086" r="26292" b="14145"/>
          <a:stretch/>
        </p:blipFill>
        <p:spPr>
          <a:xfrm>
            <a:off x="-900608" y="0"/>
            <a:ext cx="7878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35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b="1" dirty="0"/>
              <a:t>HOLY AGM </a:t>
            </a:r>
            <a:br>
              <a:rPr lang="da-DK" b="1" dirty="0"/>
            </a:br>
            <a:r>
              <a:rPr lang="da-DK" b="1" dirty="0"/>
              <a:t>ISRAEL </a:t>
            </a:r>
            <a:br>
              <a:rPr lang="da-DK" b="1" dirty="0"/>
            </a:br>
            <a:r>
              <a:rPr lang="da-DK" b="1" dirty="0"/>
              <a:t>2016</a:t>
            </a:r>
            <a:br>
              <a:rPr lang="da-DK" dirty="0"/>
            </a:br>
            <a:br>
              <a:rPr lang="da-DK" dirty="0"/>
            </a:br>
            <a:r>
              <a:rPr lang="da-DK" dirty="0"/>
              <a:t>Hele turen </a:t>
            </a:r>
            <a:br>
              <a:rPr lang="da-DK" dirty="0"/>
            </a:br>
            <a:r>
              <a:rPr lang="da-DK" dirty="0"/>
              <a:t>for  5000!</a:t>
            </a:r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-7215"/>
            <a:ext cx="4734138" cy="686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199" y="-2161"/>
            <a:ext cx="2999113" cy="2999113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b="1" dirty="0"/>
              <a:t>Sälen uge 4 2017</a:t>
            </a:r>
            <a:br>
              <a:rPr lang="da-DK" dirty="0"/>
            </a:br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ladsholder til indhold 7"/>
          <p:cNvSpPr>
            <a:spLocks noGrp="1"/>
          </p:cNvSpPr>
          <p:nvPr>
            <p:ph idx="1"/>
          </p:nvPr>
        </p:nvSpPr>
        <p:spPr>
          <a:xfrm>
            <a:off x="609599" y="2708920"/>
            <a:ext cx="6347714" cy="3880773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da-DK" b="1" dirty="0"/>
              <a:t>Hvor…?</a:t>
            </a:r>
          </a:p>
          <a:p>
            <a:r>
              <a:rPr lang="da-DK" b="1" dirty="0"/>
              <a:t>Sälen, Sverige</a:t>
            </a:r>
          </a:p>
          <a:p>
            <a:r>
              <a:rPr lang="da-DK" b="1" dirty="0"/>
              <a:t>Hjemmeside: </a:t>
            </a:r>
            <a:r>
              <a:rPr lang="pl-PL" b="1" dirty="0">
                <a:hlinkClick r:id="rId4"/>
              </a:rPr>
              <a:t>www.</a:t>
            </a:r>
            <a:r>
              <a:rPr lang="da-DK" b="1" dirty="0">
                <a:hlinkClick r:id="rId4"/>
              </a:rPr>
              <a:t>rtsw.se</a:t>
            </a:r>
            <a:endParaRPr lang="da-DK" b="1" dirty="0"/>
          </a:p>
          <a:p>
            <a:pPr>
              <a:buFontTx/>
              <a:buNone/>
            </a:pPr>
            <a:r>
              <a:rPr lang="da-DK" b="1" dirty="0"/>
              <a:t>Hvornår…?</a:t>
            </a:r>
          </a:p>
          <a:p>
            <a:r>
              <a:rPr lang="da-DK" b="1" dirty="0"/>
              <a:t>26-29.01 2017 </a:t>
            </a:r>
          </a:p>
          <a:p>
            <a:pPr>
              <a:buFontTx/>
              <a:buNone/>
            </a:pPr>
            <a:r>
              <a:rPr lang="da-DK" b="1" dirty="0"/>
              <a:t>Hvad er programmet…?</a:t>
            </a:r>
          </a:p>
          <a:p>
            <a:r>
              <a:rPr lang="da-DK" b="1" dirty="0"/>
              <a:t>Tabling og en smule ski til dem der lyster! </a:t>
            </a:r>
            <a:br>
              <a:rPr lang="da-DK" b="1" dirty="0"/>
            </a:br>
            <a:r>
              <a:rPr lang="da-DK" dirty="0">
                <a:hlinkClick r:id="rId5"/>
              </a:rPr>
              <a:t>http://vimeo.com/66801606</a:t>
            </a:r>
            <a:endParaRPr lang="da-DK" dirty="0"/>
          </a:p>
          <a:p>
            <a:r>
              <a:rPr lang="da-DK" b="1" dirty="0"/>
              <a:t>Distrikts Formand 1 primus motor på tur med færge fra Frederikshavn! </a:t>
            </a:r>
          </a:p>
        </p:txBody>
      </p:sp>
    </p:spTree>
    <p:extLst>
      <p:ext uri="{BB962C8B-B14F-4D97-AF65-F5344CB8AC3E}">
        <p14:creationId xmlns:p14="http://schemas.microsoft.com/office/powerpoint/2010/main" val="3241025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b="1" dirty="0"/>
              <a:t>Sälen uge 4 2017</a:t>
            </a:r>
            <a:br>
              <a:rPr lang="da-DK" dirty="0"/>
            </a:br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Billede 4" descr="IMG_227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76872"/>
            <a:ext cx="871296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50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indhold 7"/>
          <p:cNvSpPr>
            <a:spLocks noGrp="1"/>
          </p:cNvSpPr>
          <p:nvPr>
            <p:ph idx="1"/>
          </p:nvPr>
        </p:nvSpPr>
        <p:spPr>
          <a:xfrm>
            <a:off x="611560" y="2730363"/>
            <a:ext cx="6347714" cy="3880773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da-DK" b="1" dirty="0"/>
              <a:t>Hvor…?</a:t>
            </a:r>
          </a:p>
          <a:p>
            <a:r>
              <a:rPr lang="da-DK" b="1" dirty="0"/>
              <a:t>Winchester, England</a:t>
            </a:r>
          </a:p>
          <a:p>
            <a:r>
              <a:rPr lang="da-DK" b="1" dirty="0"/>
              <a:t>Hjemmeside: </a:t>
            </a:r>
            <a:r>
              <a:rPr lang="da-DK" b="1" dirty="0">
                <a:hlinkClick r:id="rId2"/>
              </a:rPr>
              <a:t>www.rtbi90.co.uk</a:t>
            </a:r>
            <a:endParaRPr lang="da-DK" b="1" dirty="0"/>
          </a:p>
          <a:p>
            <a:pPr>
              <a:buFontTx/>
              <a:buNone/>
            </a:pPr>
            <a:r>
              <a:rPr lang="da-DK" b="1" dirty="0"/>
              <a:t>Hvornår…?</a:t>
            </a:r>
          </a:p>
          <a:p>
            <a:r>
              <a:rPr lang="da-DK" b="1" dirty="0"/>
              <a:t>10-11 Marts 2017</a:t>
            </a:r>
          </a:p>
          <a:p>
            <a:pPr>
              <a:buFontTx/>
              <a:buNone/>
            </a:pPr>
            <a:r>
              <a:rPr lang="da-DK" b="1" dirty="0"/>
              <a:t>Hvad er programmet…?</a:t>
            </a:r>
          </a:p>
          <a:p>
            <a:r>
              <a:rPr lang="da-DK" b="1" dirty="0"/>
              <a:t>Gala fejring af vores allesammens fantastiske Moderklub RTBI i Syd England.</a:t>
            </a:r>
            <a:br>
              <a:rPr lang="da-DK" b="1" dirty="0"/>
            </a:br>
            <a:endParaRPr lang="da-DK" b="1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 descr="Round Table 90th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679"/>
            <a:ext cx="53340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576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260" y="19425"/>
            <a:ext cx="3392052" cy="3392052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b="1" dirty="0"/>
            </a:br>
            <a:r>
              <a:rPr lang="da-DK" b="1" dirty="0"/>
              <a:t>CTM 2017</a:t>
            </a:r>
            <a:br>
              <a:rPr lang="da-DK" b="1" dirty="0"/>
            </a:br>
            <a:endParaRPr lang="da-DK" b="1" dirty="0"/>
          </a:p>
        </p:txBody>
      </p:sp>
      <p:sp>
        <p:nvSpPr>
          <p:cNvPr id="8" name="Pladsholder til indhold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da-DK" b="1" dirty="0"/>
              <a:t>Hvor…?</a:t>
            </a:r>
          </a:p>
          <a:p>
            <a:r>
              <a:rPr lang="da-DK" b="1" dirty="0"/>
              <a:t>CTM , Nijmegen, Holland</a:t>
            </a:r>
          </a:p>
          <a:p>
            <a:r>
              <a:rPr lang="pl-PL" b="1" dirty="0"/>
              <a:t>www.</a:t>
            </a:r>
            <a:endParaRPr lang="da-DK" b="1" dirty="0"/>
          </a:p>
          <a:p>
            <a:endParaRPr lang="da-DK" b="1" dirty="0"/>
          </a:p>
          <a:p>
            <a:pPr>
              <a:buFontTx/>
              <a:buNone/>
            </a:pPr>
            <a:r>
              <a:rPr lang="da-DK" b="1" dirty="0"/>
              <a:t>Hvornår…?</a:t>
            </a:r>
          </a:p>
          <a:p>
            <a:r>
              <a:rPr lang="da-DK" b="1" dirty="0"/>
              <a:t>20-22 Januar 2017</a:t>
            </a:r>
          </a:p>
          <a:p>
            <a:r>
              <a:rPr lang="da-DK" dirty="0">
                <a:hlinkClick r:id="rId3"/>
              </a:rPr>
              <a:t>www.ctm2017.nl</a:t>
            </a:r>
            <a:endParaRPr lang="da-DK" dirty="0"/>
          </a:p>
          <a:p>
            <a:pPr marL="0" indent="0">
              <a:buNone/>
            </a:pPr>
            <a:endParaRPr lang="da-DK" b="1" dirty="0"/>
          </a:p>
          <a:p>
            <a:r>
              <a:rPr lang="da-DK" b="1" dirty="0"/>
              <a:t>De har bygget et nyt hotel til dette event og det er den ældste by i Holland så de ved hvordan man brygger øl!</a:t>
            </a:r>
          </a:p>
          <a:p>
            <a:pPr>
              <a:buFontTx/>
              <a:buNone/>
            </a:pPr>
            <a:br>
              <a:rPr lang="da-DK" b="1" dirty="0"/>
            </a:br>
            <a:endParaRPr lang="da-DK" b="1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0588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b="1" dirty="0"/>
            </a:br>
            <a:r>
              <a:rPr lang="da-DK" b="1" dirty="0"/>
              <a:t>Landsmøde 2017</a:t>
            </a:r>
            <a:br>
              <a:rPr lang="da-DK" b="1" dirty="0"/>
            </a:br>
            <a:endParaRPr lang="da-DK" b="1" dirty="0"/>
          </a:p>
        </p:txBody>
      </p:sp>
      <p:sp>
        <p:nvSpPr>
          <p:cNvPr id="8" name="Pladsholder til indhold 7"/>
          <p:cNvSpPr>
            <a:spLocks noGrp="1"/>
          </p:cNvSpPr>
          <p:nvPr>
            <p:ph idx="1"/>
          </p:nvPr>
        </p:nvSpPr>
        <p:spPr>
          <a:xfrm>
            <a:off x="609599" y="1930400"/>
            <a:ext cx="8294581" cy="4594944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da-DK" b="1" dirty="0"/>
              <a:t>Hvor…?</a:t>
            </a:r>
          </a:p>
          <a:p>
            <a:r>
              <a:rPr lang="da-DK" b="1" dirty="0"/>
              <a:t>Skanderborg</a:t>
            </a:r>
          </a:p>
          <a:p>
            <a:r>
              <a:rPr lang="da-DK" b="1" dirty="0"/>
              <a:t>Hjemmeside: </a:t>
            </a:r>
            <a:r>
              <a:rPr lang="da-DK" b="1" dirty="0">
                <a:hlinkClick r:id="rId2"/>
              </a:rPr>
              <a:t>www.rtfestival.dk</a:t>
            </a:r>
            <a:endParaRPr lang="da-DK" b="1" dirty="0"/>
          </a:p>
          <a:p>
            <a:pPr>
              <a:buNone/>
            </a:pPr>
            <a:endParaRPr lang="da-DK" b="1" dirty="0"/>
          </a:p>
          <a:p>
            <a:pPr>
              <a:buFontTx/>
              <a:buNone/>
            </a:pPr>
            <a:r>
              <a:rPr lang="da-DK" b="1" dirty="0"/>
              <a:t>Hvornår…?</a:t>
            </a:r>
          </a:p>
          <a:p>
            <a:r>
              <a:rPr lang="da-DK" b="1" dirty="0"/>
              <a:t>12-14 maj 2017</a:t>
            </a:r>
          </a:p>
          <a:p>
            <a:endParaRPr lang="da-DK" b="1" dirty="0"/>
          </a:p>
          <a:p>
            <a:pPr>
              <a:buFontTx/>
              <a:buNone/>
            </a:pPr>
            <a:r>
              <a:rPr lang="da-DK" b="1" dirty="0"/>
              <a:t>Hvad er programmet…?</a:t>
            </a:r>
          </a:p>
          <a:p>
            <a:r>
              <a:rPr lang="da-DK" b="1" dirty="0"/>
              <a:t>Tabling på dansk manér, så husk at invitere jeres udenlandske </a:t>
            </a:r>
          </a:p>
          <a:p>
            <a:pPr marL="0" indent="0">
              <a:buNone/>
            </a:pPr>
            <a:r>
              <a:rPr lang="da-DK" b="1" dirty="0"/>
              <a:t>       nummer klubber og tabler venner.  </a:t>
            </a:r>
          </a:p>
          <a:p>
            <a:endParaRPr lang="da-DK" b="1" dirty="0"/>
          </a:p>
          <a:p>
            <a:r>
              <a:rPr lang="da-DK" b="1" dirty="0"/>
              <a:t>Store lande som UK og Holland har kun omkring </a:t>
            </a:r>
          </a:p>
          <a:p>
            <a:pPr marL="0" indent="0">
              <a:buNone/>
            </a:pPr>
            <a:r>
              <a:rPr lang="da-DK" b="1" dirty="0"/>
              <a:t>       500 gæster til deres landsmøder!</a:t>
            </a:r>
          </a:p>
          <a:p>
            <a:pPr marL="0" indent="0">
              <a:buNone/>
            </a:pPr>
            <a:endParaRPr lang="da-DK" b="1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999502"/>
            <a:ext cx="4162769" cy="14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83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b="1" dirty="0"/>
              <a:t>EMA 2017</a:t>
            </a:r>
          </a:p>
        </p:txBody>
      </p:sp>
      <p:sp>
        <p:nvSpPr>
          <p:cNvPr id="8" name="Pladsholder til indhold 7"/>
          <p:cNvSpPr>
            <a:spLocks noGrp="1"/>
          </p:cNvSpPr>
          <p:nvPr>
            <p:ph idx="1"/>
          </p:nvPr>
        </p:nvSpPr>
        <p:spPr>
          <a:xfrm>
            <a:off x="609598" y="1428712"/>
            <a:ext cx="6347714" cy="3880773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da-DK" b="1" dirty="0"/>
              <a:t>Hvor…?</a:t>
            </a:r>
          </a:p>
          <a:p>
            <a:r>
              <a:rPr lang="da-DK" b="1" dirty="0"/>
              <a:t>EMA , westmannaeyjar . Island</a:t>
            </a:r>
          </a:p>
          <a:p>
            <a:r>
              <a:rPr lang="da-DK" b="1" dirty="0"/>
              <a:t>Hjemmeside: </a:t>
            </a:r>
            <a:r>
              <a:rPr lang="da-DK" b="1" dirty="0">
                <a:hlinkClick r:id="rId2"/>
              </a:rPr>
              <a:t>www.ematm2017.com</a:t>
            </a:r>
            <a:endParaRPr lang="da-DK" b="1" dirty="0"/>
          </a:p>
          <a:p>
            <a:pPr>
              <a:buFontTx/>
              <a:buNone/>
            </a:pPr>
            <a:r>
              <a:rPr lang="da-DK" b="1" dirty="0"/>
              <a:t>Hvornår…?</a:t>
            </a:r>
          </a:p>
          <a:p>
            <a:r>
              <a:rPr lang="da-DK" b="1" dirty="0"/>
              <a:t>5-9 juli 2017</a:t>
            </a:r>
          </a:p>
          <a:p>
            <a:pPr>
              <a:buFontTx/>
              <a:buNone/>
            </a:pPr>
            <a:r>
              <a:rPr lang="da-DK" b="1" dirty="0"/>
              <a:t>Hvad er programmet…?</a:t>
            </a:r>
          </a:p>
          <a:p>
            <a:r>
              <a:rPr lang="da-DK" b="1" dirty="0"/>
              <a:t>Networking med en masse Tablere og måske det sidste EMA møde inden restruktureringen slår igennem for de nye regioner. </a:t>
            </a:r>
            <a:br>
              <a:rPr lang="da-DK" b="1" dirty="0"/>
            </a:br>
            <a:endParaRPr lang="da-DK" b="1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912" y="0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2" y="4786091"/>
            <a:ext cx="6228184" cy="20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0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b="1" dirty="0"/>
              <a:t>Workshop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pPr marL="0" indent="0">
              <a:lnSpc>
                <a:spcPct val="90000"/>
              </a:lnSpc>
              <a:buNone/>
            </a:pPr>
            <a:endParaRPr lang="da-DK" dirty="0"/>
          </a:p>
          <a:p>
            <a:endParaRPr lang="da-DK" dirty="0"/>
          </a:p>
          <a:p>
            <a:r>
              <a:rPr lang="da-DK" sz="2800" b="1" dirty="0"/>
              <a:t>Hvem er de? </a:t>
            </a:r>
          </a:p>
          <a:p>
            <a:pPr marL="0" indent="0">
              <a:buNone/>
            </a:pPr>
            <a:endParaRPr lang="da-DK" sz="2800" b="1" dirty="0"/>
          </a:p>
          <a:p>
            <a:r>
              <a:rPr lang="da-DK" sz="2800" b="1" dirty="0"/>
              <a:t>Hjemmeside.</a:t>
            </a:r>
          </a:p>
          <a:p>
            <a:endParaRPr lang="da-DK" sz="2800" b="1" dirty="0"/>
          </a:p>
          <a:p>
            <a:r>
              <a:rPr lang="da-DK" sz="2800" b="1" dirty="0"/>
              <a:t>Hvad kan vi bruge det til?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99592" y="2160590"/>
            <a:ext cx="6320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b="1" u="sng" dirty="0"/>
              <a:t>Introduktion til RT International</a:t>
            </a:r>
          </a:p>
        </p:txBody>
      </p:sp>
    </p:spTree>
    <p:extLst>
      <p:ext uri="{BB962C8B-B14F-4D97-AF65-F5344CB8AC3E}">
        <p14:creationId xmlns:p14="http://schemas.microsoft.com/office/powerpoint/2010/main" val="537831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71472" y="171408"/>
            <a:ext cx="5944744" cy="2514608"/>
          </a:xfrm>
        </p:spPr>
        <p:txBody>
          <a:bodyPr>
            <a:normAutofit/>
          </a:bodyPr>
          <a:lstStyle/>
          <a:p>
            <a:r>
              <a:rPr lang="da-DK" b="1" dirty="0"/>
              <a:t>Round Table International</a:t>
            </a:r>
            <a:br>
              <a:rPr lang="da-DK" b="1" dirty="0"/>
            </a:br>
            <a:r>
              <a:rPr lang="da-DK" b="1" dirty="0"/>
              <a:t>Der er kun ”</a:t>
            </a:r>
            <a:r>
              <a:rPr lang="da-DK" b="1" dirty="0">
                <a:solidFill>
                  <a:srgbClr val="990000"/>
                </a:solidFill>
              </a:rPr>
              <a:t>the Lingo</a:t>
            </a:r>
            <a:r>
              <a:rPr lang="da-DK" b="1" dirty="0"/>
              <a:t>” til forskel!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179512" y="4217763"/>
            <a:ext cx="7064952" cy="190507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None/>
            </a:pPr>
            <a:endParaRPr lang="da-DK" b="1" dirty="0"/>
          </a:p>
          <a:p>
            <a:pPr>
              <a:buNone/>
            </a:pPr>
            <a:endParaRPr lang="da-DK" b="1" dirty="0"/>
          </a:p>
          <a:p>
            <a:pPr>
              <a:buNone/>
            </a:pPr>
            <a:endParaRPr lang="da-DK" b="1" dirty="0"/>
          </a:p>
          <a:p>
            <a:pPr>
              <a:buNone/>
            </a:pPr>
            <a:r>
              <a:rPr lang="da-DK" sz="5400" b="1" dirty="0"/>
              <a:t>		</a:t>
            </a:r>
            <a:r>
              <a:rPr lang="da-DK" sz="5400" b="1" dirty="0">
                <a:solidFill>
                  <a:srgbClr val="990000"/>
                </a:solidFill>
              </a:rPr>
              <a:t>Spørgsmål ?</a:t>
            </a:r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428711"/>
            <a:ext cx="4988785" cy="37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19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Round Table International 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a-DK" sz="2800" b="1" dirty="0"/>
              <a:t>Stiftet i 1927 af Louis Marchesi </a:t>
            </a:r>
          </a:p>
          <a:p>
            <a:endParaRPr lang="da-DK" sz="2800" b="1" dirty="0"/>
          </a:p>
          <a:p>
            <a:r>
              <a:rPr lang="da-DK" sz="2800" b="1" dirty="0"/>
              <a:t>Verdensomspændende organisation </a:t>
            </a:r>
          </a:p>
          <a:p>
            <a:endParaRPr lang="da-DK" sz="2800" b="1" dirty="0"/>
          </a:p>
          <a:p>
            <a:r>
              <a:rPr lang="da-DK" sz="2800" b="1" dirty="0"/>
              <a:t>Findes i mere end 42 lande</a:t>
            </a:r>
          </a:p>
          <a:p>
            <a:endParaRPr lang="da-DK" sz="2800" b="1" dirty="0"/>
          </a:p>
          <a:p>
            <a:r>
              <a:rPr lang="da-DK" sz="2800" b="1" dirty="0"/>
              <a:t>Ca. 32.000 medlemmer </a:t>
            </a:r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8000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b="1" dirty="0"/>
              <a:t>Round Table International   </a:t>
            </a:r>
            <a:br>
              <a:rPr lang="da-DK" b="1" dirty="0"/>
            </a:br>
            <a:endParaRPr lang="da-DK" b="1" dirty="0"/>
          </a:p>
        </p:txBody>
      </p:sp>
      <p:pic>
        <p:nvPicPr>
          <p:cNvPr id="6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5628" y="1428712"/>
            <a:ext cx="9231062" cy="544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RTI-Logo-(1.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690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Round Table International 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685602"/>
            <a:ext cx="7859216" cy="5792681"/>
          </a:xfrm>
          <a:prstGeom prst="rect">
            <a:avLst/>
          </a:prstGeom>
        </p:spPr>
      </p:pic>
      <p:pic>
        <p:nvPicPr>
          <p:cNvPr id="5" name="Picture 3" descr="RTI-Logo-(1.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796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Forklaringer til forkortelser  </a:t>
            </a:r>
          </a:p>
        </p:txBody>
      </p:sp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251520" y="1455151"/>
            <a:ext cx="8208912" cy="478216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da-DK" sz="2300" b="1" dirty="0"/>
          </a:p>
          <a:p>
            <a:r>
              <a:rPr lang="en-US" sz="2300" b="1" dirty="0"/>
              <a:t>AGM 		Annual General Meeting/</a:t>
            </a:r>
            <a:r>
              <a:rPr lang="en-US" sz="2300" b="1" dirty="0" err="1"/>
              <a:t>Landsmøde</a:t>
            </a:r>
            <a:endParaRPr lang="da-DK" sz="2300" b="1" dirty="0"/>
          </a:p>
          <a:p>
            <a:r>
              <a:rPr lang="en-US" sz="2300" b="1" dirty="0"/>
              <a:t>ARTAG 	Association of Round Tables Arabian Gulf</a:t>
            </a:r>
            <a:endParaRPr lang="da-DK" sz="2300" b="1" dirty="0"/>
          </a:p>
          <a:p>
            <a:r>
              <a:rPr lang="en-US" sz="2300" b="1" dirty="0"/>
              <a:t>ARTIO 		Association of Round Tables Indian Ocean</a:t>
            </a:r>
            <a:endParaRPr lang="da-DK" sz="2300" b="1" dirty="0"/>
          </a:p>
          <a:p>
            <a:r>
              <a:rPr lang="en-US" sz="2300" b="1" dirty="0"/>
              <a:t>CTM 		Central European </a:t>
            </a:r>
            <a:r>
              <a:rPr lang="en-US" sz="2300" b="1" dirty="0" err="1"/>
              <a:t>Tablers</a:t>
            </a:r>
            <a:r>
              <a:rPr lang="en-US" sz="2300" b="1" dirty="0"/>
              <a:t> Meeting</a:t>
            </a:r>
            <a:endParaRPr lang="da-DK" sz="2300" b="1" dirty="0"/>
          </a:p>
          <a:p>
            <a:r>
              <a:rPr lang="en-US" sz="2300" b="1" dirty="0"/>
              <a:t>EMA 		European, Mediterranean &amp; Americas</a:t>
            </a:r>
            <a:endParaRPr lang="da-DK" sz="2300" b="1" dirty="0"/>
          </a:p>
          <a:p>
            <a:r>
              <a:rPr lang="en-US" sz="2300" b="1" dirty="0"/>
              <a:t>EMATM 	European, Mediterranean &amp; Americas </a:t>
            </a:r>
            <a:r>
              <a:rPr lang="en-US" sz="2300" b="1" dirty="0" err="1"/>
              <a:t>Tablers</a:t>
            </a:r>
            <a:r>
              <a:rPr lang="en-US" sz="2300" b="1" dirty="0"/>
              <a:t> Meeting</a:t>
            </a:r>
            <a:endParaRPr lang="da-DK" sz="2300" b="1" dirty="0"/>
          </a:p>
          <a:p>
            <a:r>
              <a:rPr lang="en-US" sz="2300" b="1" dirty="0"/>
              <a:t>IRO 		International Relations Officer</a:t>
            </a:r>
            <a:endParaRPr lang="da-DK" sz="2300" b="1" dirty="0"/>
          </a:p>
          <a:p>
            <a:r>
              <a:rPr lang="en-US" sz="2300" b="1" dirty="0"/>
              <a:t>LC 		Ladies Circle</a:t>
            </a:r>
            <a:endParaRPr lang="da-DK" sz="2300" b="1" dirty="0"/>
          </a:p>
          <a:p>
            <a:r>
              <a:rPr lang="en-US" sz="2300" b="1" dirty="0"/>
              <a:t>NTM 		Nordic countries </a:t>
            </a:r>
            <a:r>
              <a:rPr lang="en-US" sz="2300" b="1" dirty="0" err="1"/>
              <a:t>Tablers</a:t>
            </a:r>
            <a:r>
              <a:rPr lang="en-US" sz="2300" b="1" dirty="0"/>
              <a:t> Meeting</a:t>
            </a:r>
            <a:endParaRPr lang="da-DK" sz="2300" b="1" dirty="0"/>
          </a:p>
          <a:p>
            <a:r>
              <a:rPr lang="en-US" sz="2300" b="1" dirty="0"/>
              <a:t>PACART 	RT Pacific &amp; Asian Region</a:t>
            </a:r>
            <a:endParaRPr lang="da-DK" sz="2300" b="1" dirty="0"/>
          </a:p>
          <a:p>
            <a:r>
              <a:rPr lang="en-US" sz="2300" b="1" dirty="0"/>
              <a:t>RTBI		Round Table Britain and Ireland</a:t>
            </a:r>
            <a:endParaRPr lang="da-DK" sz="2300" b="1" dirty="0"/>
          </a:p>
          <a:p>
            <a:r>
              <a:rPr lang="en-US" sz="2300" b="1" dirty="0"/>
              <a:t>RTI 		Round Table International</a:t>
            </a:r>
          </a:p>
          <a:p>
            <a:r>
              <a:rPr lang="en-US" sz="2300" b="1" dirty="0"/>
              <a:t>RTIWM		Round Table International World Meeting</a:t>
            </a:r>
            <a:endParaRPr lang="da-DK" sz="2300" b="1" dirty="0"/>
          </a:p>
          <a:p>
            <a:r>
              <a:rPr lang="en-US" sz="2300" b="1" dirty="0"/>
              <a:t>STM 		Southern European and Mediterranean countries </a:t>
            </a:r>
            <a:r>
              <a:rPr lang="en-US" sz="2300" b="1" dirty="0" err="1"/>
              <a:t>Tabler</a:t>
            </a:r>
            <a:r>
              <a:rPr lang="en-US" sz="2300" b="1" dirty="0"/>
              <a:t> Meeting</a:t>
            </a:r>
            <a:endParaRPr lang="da-DK" sz="2300" b="1" dirty="0"/>
          </a:p>
          <a:p>
            <a:endParaRPr lang="da-DK" dirty="0"/>
          </a:p>
        </p:txBody>
      </p:sp>
      <p:pic>
        <p:nvPicPr>
          <p:cNvPr id="4" name="Picture 3" descr="RTI-Logo-(1.2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8" y="357166"/>
            <a:ext cx="893634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68855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20905</TotalTime>
  <Words>877</Words>
  <Application>Microsoft Office PowerPoint</Application>
  <PresentationFormat>On-screen Show (4:3)</PresentationFormat>
  <Paragraphs>364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Roboto</vt:lpstr>
      <vt:lpstr>Trebuchet MS</vt:lpstr>
      <vt:lpstr>Wingdings</vt:lpstr>
      <vt:lpstr>Wingdings 3</vt:lpstr>
      <vt:lpstr>Facet</vt:lpstr>
      <vt:lpstr>IRO møde Svendborg  2016 </vt:lpstr>
      <vt:lpstr>PROGRAM   </vt:lpstr>
      <vt:lpstr>Gavetid!!!!! </vt:lpstr>
      <vt:lpstr>Præsentation  </vt:lpstr>
      <vt:lpstr>Workshop  </vt:lpstr>
      <vt:lpstr>Round Table International   </vt:lpstr>
      <vt:lpstr>Round Table International    </vt:lpstr>
      <vt:lpstr>Round Table International  </vt:lpstr>
      <vt:lpstr>Forklaringer til forkortelser  </vt:lpstr>
      <vt:lpstr>Workshop  </vt:lpstr>
      <vt:lpstr>Workshop  </vt:lpstr>
      <vt:lpstr>Workshop  </vt:lpstr>
      <vt:lpstr>Workshop  </vt:lpstr>
      <vt:lpstr>Workshop  RTD </vt:lpstr>
      <vt:lpstr>Workshop RTD  </vt:lpstr>
      <vt:lpstr>Workshop RTD </vt:lpstr>
      <vt:lpstr>Workshop RTD  </vt:lpstr>
      <vt:lpstr>Workshop RTD </vt:lpstr>
      <vt:lpstr>Workshop RTD/Shop </vt:lpstr>
      <vt:lpstr>Workshop RTI </vt:lpstr>
      <vt:lpstr>Workshop RTI </vt:lpstr>
      <vt:lpstr>Workshop  </vt:lpstr>
      <vt:lpstr>Workshop  </vt:lpstr>
      <vt:lpstr>Workshop  </vt:lpstr>
      <vt:lpstr>Workshop  </vt:lpstr>
      <vt:lpstr>Workshop  </vt:lpstr>
      <vt:lpstr>Workshop  </vt:lpstr>
      <vt:lpstr>Pause!   </vt:lpstr>
      <vt:lpstr>Rejsepuljen i RTD </vt:lpstr>
      <vt:lpstr>Rejsepuljen i RTD </vt:lpstr>
      <vt:lpstr>PowerPoint Presentation</vt:lpstr>
      <vt:lpstr>PowerPoint Presentation</vt:lpstr>
      <vt:lpstr>PowerPoint Presentation</vt:lpstr>
      <vt:lpstr>Rejsepuljen i RTD</vt:lpstr>
      <vt:lpstr>Round Table my Business</vt:lpstr>
      <vt:lpstr>Travelling Tablers</vt:lpstr>
      <vt:lpstr>Travelling Tablers</vt:lpstr>
      <vt:lpstr> World Meeting 2016  </vt:lpstr>
      <vt:lpstr> World Meeting 2016  </vt:lpstr>
      <vt:lpstr> STM 2017 </vt:lpstr>
      <vt:lpstr> NTM 2016  </vt:lpstr>
      <vt:lpstr>PowerPoint Presentation</vt:lpstr>
      <vt:lpstr> HOLY AGM  ISRAEL  2016  Hele turen  for  5000!</vt:lpstr>
      <vt:lpstr> Sälen uge 4 2017 </vt:lpstr>
      <vt:lpstr> Sälen uge 4 2017 </vt:lpstr>
      <vt:lpstr>PowerPoint Presentation</vt:lpstr>
      <vt:lpstr> CTM 2017 </vt:lpstr>
      <vt:lpstr> Landsmøde 2017 </vt:lpstr>
      <vt:lpstr>EMA 2017</vt:lpstr>
      <vt:lpstr>Round Table International Der er kun ”the Lingo” til forskel!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 møde Svenborg</dc:title>
  <dc:creator>John Ryborg</dc:creator>
  <cp:lastModifiedBy>Marck Lyngo</cp:lastModifiedBy>
  <cp:revision>146</cp:revision>
  <dcterms:created xsi:type="dcterms:W3CDTF">2012-08-15T18:50:16Z</dcterms:created>
  <dcterms:modified xsi:type="dcterms:W3CDTF">2016-08-10T13:34:27Z</dcterms:modified>
</cp:coreProperties>
</file>